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3" r:id="rId1"/>
  </p:sldMasterIdLst>
  <p:notesMasterIdLst>
    <p:notesMasterId r:id="rId23"/>
  </p:notesMasterIdLst>
  <p:handoutMasterIdLst>
    <p:handoutMasterId r:id="rId24"/>
  </p:handoutMasterIdLst>
  <p:sldIdLst>
    <p:sldId id="286" r:id="rId2"/>
    <p:sldId id="291" r:id="rId3"/>
    <p:sldId id="293" r:id="rId4"/>
    <p:sldId id="294" r:id="rId5"/>
    <p:sldId id="297" r:id="rId6"/>
    <p:sldId id="306" r:id="rId7"/>
    <p:sldId id="305" r:id="rId8"/>
    <p:sldId id="299" r:id="rId9"/>
    <p:sldId id="300" r:id="rId10"/>
    <p:sldId id="301" r:id="rId11"/>
    <p:sldId id="303" r:id="rId12"/>
    <p:sldId id="304" r:id="rId13"/>
    <p:sldId id="308" r:id="rId14"/>
    <p:sldId id="302" r:id="rId15"/>
    <p:sldId id="307" r:id="rId16"/>
    <p:sldId id="309" r:id="rId17"/>
    <p:sldId id="310" r:id="rId18"/>
    <p:sldId id="295" r:id="rId19"/>
    <p:sldId id="296" r:id="rId20"/>
    <p:sldId id="311" r:id="rId21"/>
    <p:sldId id="292" r:id="rId2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E2E24"/>
    <a:srgbClr val="ED1C24"/>
    <a:srgbClr val="34343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4" autoAdjust="0"/>
    <p:restoredTop sz="94684" autoAdjust="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9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3363A85-73DC-4258-9F10-09D4AC64CF23}" type="datetimeFigureOut">
              <a:rPr lang="en-GB"/>
              <a:pPr>
                <a:defRPr/>
              </a:pPr>
              <a:t>01/05/2013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6A7E4E2-2E0C-4637-ABA1-E32739D4C9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486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860800" y="8675688"/>
            <a:ext cx="20891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55032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B4654C0-0BDA-4B40-87D1-8EC10333AF63}" type="datetimeFigureOut">
              <a:rPr lang="sl-SI"/>
              <a:pPr>
                <a:defRPr/>
              </a:pPr>
              <a:t>1.5.2013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6EC45FD-534E-4C84-B135-56AE2075E86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pic>
        <p:nvPicPr>
          <p:cNvPr id="18440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0800" y="8675688"/>
            <a:ext cx="20891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87787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D6793A-A257-4231-A714-FD4F76C4941A}" type="slidenum">
              <a:rPr lang="sl-SI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EE2E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podborsek\Desktop\COSYLAB_HORIZONTAL+P_RGB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659563" y="6381750"/>
            <a:ext cx="2274887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1605"/>
            <a:ext cx="7342584" cy="2475707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spcAft>
                <a:spcPts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344816" cy="1752600"/>
          </a:xfrm>
        </p:spPr>
        <p:txBody>
          <a:bodyPr anchor="b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l-SI" smtClean="0"/>
              <a:t>May 2nd, 2013</a:t>
            </a:r>
            <a:endParaRPr lang="sl-S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CC6B4-9935-4FAB-94A7-DB312EE7908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 rot="5400000">
            <a:off x="2179304" y="-636376"/>
            <a:ext cx="4808040" cy="8474299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2174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l-SI" smtClean="0"/>
              <a:t>May 2nd, 2013</a:t>
            </a:r>
            <a:endParaRPr lang="sl-S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F13C066-DEE2-42E2-BA3B-B9C0F91EDBA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 rot="5400000">
            <a:off x="838905" y="415989"/>
            <a:ext cx="5184577" cy="6170042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F2957-1F2B-48AA-8AD6-0B6BBB6FFA11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EE2E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313" y="549275"/>
            <a:ext cx="1079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solidFill>
                  <a:srgbClr val="ED1C24"/>
                </a:solidFill>
                <a:latin typeface="+mn-lt"/>
                <a:cs typeface="+mn-cs"/>
              </a:rPr>
              <a:t>Agenda</a:t>
            </a:r>
          </a:p>
        </p:txBody>
      </p:sp>
      <p:pic>
        <p:nvPicPr>
          <p:cNvPr id="5" name="Picture 2" descr="C:\Users\apodborsek\Desktop\COSYLAB_HORIZONTAL+P_RGB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689725" y="6392863"/>
            <a:ext cx="22748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1605"/>
            <a:ext cx="7342584" cy="2475707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spcAft>
                <a:spcPts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344816" cy="1752600"/>
          </a:xfrm>
        </p:spPr>
        <p:txBody>
          <a:bodyPr anchor="b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="1" baseline="0"/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>
          <a:xfrm>
            <a:off x="7551738" y="6448425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l-SI" smtClean="0"/>
              <a:t>May 2nd, 2013</a:t>
            </a:r>
            <a:endParaRPr lang="sl-SI"/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C6A59-07A3-4242-B93B-0A02C362510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7544" y="1124744"/>
            <a:ext cx="8352928" cy="5001419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1E7F2-DEAA-4631-ABA0-E6B35683CDF0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363" indent="-360363">
              <a:tabLst>
                <a:tab pos="360363" algn="l"/>
              </a:tabLst>
              <a:defRPr sz="2400"/>
            </a:lvl1pPr>
            <a:lvl2pPr marL="538163" indent="-273050">
              <a:buSzPct val="80000"/>
              <a:buFont typeface="Wingdings 2" pitchFamily="18" charset="2"/>
              <a:buChar char=""/>
              <a:defRPr sz="2200"/>
            </a:lvl2pPr>
            <a:lvl3pPr marL="711200" indent="-261938">
              <a:defRPr lang="en-US" sz="2000" kern="12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98525" indent="-273050" defTabSz="804863">
              <a:buSzPct val="80000"/>
              <a:buFont typeface="Wingdings 2" pitchFamily="18" charset="2"/>
              <a:buChar char="¢"/>
              <a:defRPr sz="1800"/>
            </a:lvl4pPr>
            <a:lvl5pPr marL="1074738" indent="-265113">
              <a:defRPr sz="1600"/>
            </a:lvl5pPr>
            <a:lvl6pPr>
              <a:buSzPct val="70000"/>
              <a:buFont typeface="Wingdings" pitchFamily="2" charset="2"/>
              <a:buNone/>
              <a:defRPr/>
            </a:lvl6pPr>
            <a:lvl8pPr>
              <a:buSzPct val="70000"/>
              <a:buFont typeface="Wingdings" pitchFamily="2" charset="2"/>
              <a:buChar char="q"/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="1" baseline="0"/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6" name="Date Placeholder 10"/>
          <p:cNvSpPr>
            <a:spLocks noGrp="1"/>
          </p:cNvSpPr>
          <p:nvPr>
            <p:ph type="dt" sz="half" idx="10"/>
          </p:nvPr>
        </p:nvSpPr>
        <p:spPr>
          <a:xfrm>
            <a:off x="7551738" y="6448425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l-SI" smtClean="0"/>
              <a:t>May 2nd, 2013</a:t>
            </a:r>
            <a:endParaRPr lang="sl-SI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B5C58-8ADB-4576-BBB3-07D8E3EC111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8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E2E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podborsek\Desktop\COSYLAB_HORIZONTAL+P_RGB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689725" y="6319838"/>
            <a:ext cx="22748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378079" cy="1830412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30607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l-SI" smtClean="0"/>
              <a:t>May 2nd, 2013</a:t>
            </a:r>
            <a:endParaRPr lang="sl-SI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9BD4F-CD17-41B2-8F7A-471C394055A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09864" y="980728"/>
            <a:ext cx="4038600" cy="5145435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9"/>
            <a:ext cx="4040188" cy="7920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80729"/>
            <a:ext cx="4041775" cy="7920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l-SI" smtClean="0"/>
              <a:t>May 2nd, 2013</a:t>
            </a:r>
            <a:endParaRPr lang="sl-SI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 EPICS Collaboration Meeting</a:t>
            </a:r>
            <a:endParaRPr lang="sl-SI" dirty="0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BA0A3-CDA0-4167-B15B-728A04BB33D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467544" y="1844824"/>
            <a:ext cx="4038600" cy="4281339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637856" y="1844824"/>
            <a:ext cx="4038600" cy="4281339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l-SI" smtClean="0"/>
              <a:t>May 2nd, 2013</a:t>
            </a:r>
            <a:endParaRPr lang="sl-SI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056B1-007C-4372-A706-54327FD06D6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9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l-SI" smtClean="0"/>
              <a:t>May 2nd, 2013</a:t>
            </a:r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ED4A0-FDBD-4001-A3D7-B2A03B8C9EB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143" y="908720"/>
            <a:ext cx="3008313" cy="64807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143" y="1628800"/>
            <a:ext cx="3008313" cy="47525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l-SI" smtClean="0"/>
              <a:t>May 2nd, 2013</a:t>
            </a:r>
            <a:endParaRPr lang="sl-SI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9C0A4-0FBD-4E4F-AAD2-388A2042C0E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539552" y="476671"/>
            <a:ext cx="5040560" cy="5904657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apodborsek\Desktop\CGP\LOGO\HORIZONTALNI\BREZ_PODNASLOVA\PANTONE\COSYLAB_HORIZONTAL_PANTO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90872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34644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7545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l-SI" smtClean="0"/>
              <a:t>May 2nd, 2013</a:t>
            </a:r>
            <a:endParaRPr lang="sl-SI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49E43-BD39-487C-9DD5-EFE7965B39B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8"/>
            <a:ext cx="62753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40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313" y="6448425"/>
            <a:ext cx="828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476250"/>
            <a:ext cx="441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39A199-67BA-4B48-8818-2E8DE4CFCA43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613"/>
            <a:ext cx="323850" cy="0"/>
          </a:xfrm>
          <a:prstGeom prst="line">
            <a:avLst/>
          </a:prstGeom>
          <a:ln>
            <a:solidFill>
              <a:srgbClr val="EE2E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3" descr="C:\Users\apodborsek\Desktop\web_page\design\tagline.pn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7088" y="6483350"/>
            <a:ext cx="28733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49" r:id="rId12"/>
    <p:sldLayoutId id="2147483762" r:id="rId13"/>
    <p:sldLayoutId id="2147483763" r:id="rId14"/>
    <p:sldLayoutId id="2147483750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EE2E24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D1C24"/>
        </a:buClr>
        <a:buFont typeface="Wingdings" pitchFamily="2" charset="2"/>
        <a:buChar char="q"/>
        <a:defRPr sz="32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1pPr>
      <a:lvl2pPr marL="360363" indent="-360363" algn="l" rtl="0" eaLnBrk="1" fontAlgn="base" hangingPunct="1">
        <a:spcBef>
          <a:spcPct val="20000"/>
        </a:spcBef>
        <a:spcAft>
          <a:spcPct val="0"/>
        </a:spcAft>
        <a:buClr>
          <a:srgbClr val="EE2E24"/>
        </a:buClr>
        <a:buSzPct val="100000"/>
        <a:buFont typeface="Wingdings" pitchFamily="2" charset="2"/>
        <a:buChar char="q"/>
        <a:defRPr sz="24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2pPr>
      <a:lvl3pPr marL="534988" indent="-269875" algn="l" rtl="0" eaLnBrk="1" fontAlgn="base" hangingPunct="1">
        <a:spcBef>
          <a:spcPct val="20000"/>
        </a:spcBef>
        <a:spcAft>
          <a:spcPct val="0"/>
        </a:spcAft>
        <a:buClr>
          <a:srgbClr val="EE2E24"/>
        </a:buClr>
        <a:buSzPct val="80000"/>
        <a:buFont typeface="Wingdings 2" pitchFamily="18" charset="2"/>
        <a:buChar char="¢"/>
        <a:defRPr sz="22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3pPr>
      <a:lvl4pPr marL="714375" indent="-265113" algn="l" rtl="0" eaLnBrk="1" fontAlgn="base" hangingPunct="1">
        <a:spcBef>
          <a:spcPct val="20000"/>
        </a:spcBef>
        <a:spcAft>
          <a:spcPct val="0"/>
        </a:spcAft>
        <a:buClr>
          <a:srgbClr val="EE2E24"/>
        </a:buClr>
        <a:buSzPct val="80000"/>
        <a:buFont typeface="Wingdings 2" pitchFamily="18" charset="2"/>
        <a:buChar char="¢"/>
        <a:defRPr sz="20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4pPr>
      <a:lvl5pPr marL="898525" indent="-273050" algn="l" defTabSz="1079500" rtl="0" eaLnBrk="1" fontAlgn="base" hangingPunct="1">
        <a:spcBef>
          <a:spcPct val="20000"/>
        </a:spcBef>
        <a:spcAft>
          <a:spcPct val="0"/>
        </a:spcAft>
        <a:buClr>
          <a:srgbClr val="ED1C24"/>
        </a:buClr>
        <a:buSzPct val="80000"/>
        <a:buFont typeface="Wingdings 2" pitchFamily="18" charset="2"/>
        <a:buChar char="¢"/>
        <a:defRPr sz="18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5pPr>
      <a:lvl6pPr marL="1079500" indent="-269875" algn="l" defTabSz="914400" rtl="0" eaLnBrk="1" latinLnBrk="0" hangingPunct="1">
        <a:spcBef>
          <a:spcPct val="20000"/>
        </a:spcBef>
        <a:buClr>
          <a:srgbClr val="ED1C24"/>
        </a:buClr>
        <a:buSzPct val="80000"/>
        <a:buFont typeface="Wingdings 2" pitchFamily="18" charset="2"/>
        <a:buChar char="¢"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ED1C24"/>
        </a:buClr>
        <a:buFont typeface="Wingdings" pitchFamily="2" charset="2"/>
        <a:buChar char="§"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ED1C24"/>
        </a:buClr>
        <a:buFont typeface="Wingdings" pitchFamily="2" charset="2"/>
        <a:buChar char="§"/>
        <a:defRPr sz="1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ED1C24"/>
        </a:buClr>
        <a:buFont typeface="Wingdings" pitchFamily="2" charset="2"/>
        <a:buChar char="§"/>
        <a:defRPr sz="12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klemen.zagar@cosylab.co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ars9.uchicago.edu/software/epics/areaDetector.html" TargetMode="External"/><Relationship Id="rId2" Type="http://schemas.openxmlformats.org/officeDocument/2006/relationships/hyperlink" Target="http://www.aps.anl.gov/epics/modules/analog/gt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3644900"/>
            <a:ext cx="7558608" cy="1800225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>
                <a:latin typeface="Arial" charset="0"/>
                <a:cs typeface="Arial" charset="0"/>
              </a:rPr>
              <a:t>Extensions to the </a:t>
            </a:r>
            <a:r>
              <a:rPr lang="en-US" sz="7200" dirty="0" err="1" smtClean="0">
                <a:latin typeface="Arial" charset="0"/>
                <a:cs typeface="Arial" charset="0"/>
              </a:rPr>
              <a:t>Asyn</a:t>
            </a:r>
            <a:r>
              <a:rPr lang="en-US" sz="7200" dirty="0" smtClean="0">
                <a:latin typeface="Arial" charset="0"/>
                <a:cs typeface="Arial" charset="0"/>
              </a:rPr>
              <a:t> Driver for Data Acquisition</a:t>
            </a:r>
            <a:endParaRPr lang="sl-SI" sz="7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755650" y="5450573"/>
            <a:ext cx="5832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noProof="1" smtClean="0">
                <a:solidFill>
                  <a:schemeClr val="bg1"/>
                </a:solidFill>
              </a:rPr>
              <a:t>Klemen Zagar </a:t>
            </a:r>
            <a:r>
              <a:rPr lang="en-US" noProof="1" smtClean="0">
                <a:solidFill>
                  <a:schemeClr val="bg1"/>
                </a:solidFill>
              </a:rPr>
              <a:t>&lt;klemen.zagar@cosylab.com&gt;</a:t>
            </a:r>
            <a:endParaRPr lang="en-GB" noProof="1" smtClean="0">
              <a:solidFill>
                <a:schemeClr val="bg1"/>
              </a:solidFill>
            </a:endParaRPr>
          </a:p>
          <a:p>
            <a:r>
              <a:rPr lang="en-GB" noProof="1" smtClean="0">
                <a:solidFill>
                  <a:schemeClr val="bg1"/>
                </a:solidFill>
              </a:rPr>
              <a:t>May 2</a:t>
            </a:r>
            <a:r>
              <a:rPr lang="en-GB" baseline="30000" noProof="1" smtClean="0">
                <a:solidFill>
                  <a:schemeClr val="bg1"/>
                </a:solidFill>
              </a:rPr>
              <a:t>nd</a:t>
            </a:r>
            <a:r>
              <a:rPr lang="en-GB" noProof="1" smtClean="0">
                <a:solidFill>
                  <a:schemeClr val="bg1"/>
                </a:solidFill>
              </a:rPr>
              <a:t>, 2013</a:t>
            </a:r>
            <a:endParaRPr lang="en-GB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62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EPICS DB template declares a record: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For standard functions, the template defaults are used.</a:t>
            </a:r>
          </a:p>
          <a:p>
            <a:pPr lvl="1"/>
            <a:r>
              <a:rPr lang="en-US" dirty="0" smtClean="0"/>
              <a:t>Device-specific drivers are free to</a:t>
            </a:r>
          </a:p>
          <a:p>
            <a:pPr lvl="2"/>
            <a:r>
              <a:rPr lang="en-US" dirty="0" smtClean="0"/>
              <a:t>add records,</a:t>
            </a:r>
          </a:p>
          <a:p>
            <a:pPr lvl="2"/>
            <a:r>
              <a:rPr lang="en-US" dirty="0" smtClean="0"/>
              <a:t>or remove the ones that are not supported/applicable.</a:t>
            </a:r>
          </a:p>
          <a:p>
            <a:r>
              <a:rPr lang="en-US" dirty="0" smtClean="0"/>
              <a:t>Register the read and/or write handlers, retrieve “</a:t>
            </a:r>
            <a:r>
              <a:rPr lang="en-US" i="1" dirty="0" smtClean="0"/>
              <a:t>callback interrupt ID</a:t>
            </a:r>
            <a:r>
              <a:rPr lang="en-US" dirty="0" smtClean="0"/>
              <a:t>”: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For standard functions, done in the NDS base class.</a:t>
            </a:r>
          </a:p>
          <a:p>
            <a:pPr lvl="1"/>
            <a:r>
              <a:rPr lang="en-US" dirty="0" smtClean="0"/>
              <a:t>A single-liner to add custom functions.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5888"/>
            <a:ext cx="6275040" cy="792162"/>
          </a:xfrm>
        </p:spPr>
        <p:txBody>
          <a:bodyPr/>
          <a:lstStyle/>
          <a:p>
            <a:r>
              <a:rPr lang="en-US" sz="2600" dirty="0" smtClean="0"/>
              <a:t>Implementing a device-specific driver</a:t>
            </a:r>
            <a:endParaRPr lang="sl-SI" sz="26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25144"/>
            <a:ext cx="38766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12776"/>
            <a:ext cx="53625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4"/>
          <p:cNvGrpSpPr/>
          <p:nvPr/>
        </p:nvGrpSpPr>
        <p:grpSpPr>
          <a:xfrm>
            <a:off x="2627784" y="1844824"/>
            <a:ext cx="3744416" cy="3063248"/>
            <a:chOff x="2627784" y="1844824"/>
            <a:chExt cx="3744416" cy="3063248"/>
          </a:xfrm>
        </p:grpSpPr>
        <p:sp>
          <p:nvSpPr>
            <p:cNvPr id="10" name="Rounded Rectangle 9"/>
            <p:cNvSpPr/>
            <p:nvPr/>
          </p:nvSpPr>
          <p:spPr>
            <a:xfrm>
              <a:off x="4932040" y="1844824"/>
              <a:ext cx="1440160" cy="21602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627784" y="4692048"/>
              <a:ext cx="1440160" cy="21602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the handler (called when record is processed):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For many standard functions, already implemented in the base class (software emulation).</a:t>
            </a:r>
            <a:endParaRPr lang="sl-SI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Dispatching interrupts (</a:t>
            </a:r>
            <a:r>
              <a:rPr lang="sl-SI" dirty="0" smtClean="0"/>
              <a:t>triggering </a:t>
            </a:r>
            <a:r>
              <a:rPr lang="en-US" dirty="0" smtClean="0"/>
              <a:t>record processing):</a:t>
            </a:r>
          </a:p>
          <a:p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Implementing a device-specific driver</a:t>
            </a:r>
            <a:endParaRPr lang="sl-SI" sz="26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4953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167089"/>
            <a:ext cx="38766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2771800" y="5455121"/>
            <a:ext cx="2016224" cy="1440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“Message” mechanism: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Registering message handler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Registering state transition handlers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115888"/>
            <a:ext cx="6275388" cy="792162"/>
          </a:xfrm>
        </p:spPr>
        <p:txBody>
          <a:bodyPr/>
          <a:lstStyle/>
          <a:p>
            <a:r>
              <a:rPr lang="en-US" sz="2600" dirty="0" smtClean="0"/>
              <a:t>Implementing a device-specific driver</a:t>
            </a:r>
            <a:endParaRPr lang="sl-SI" sz="2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5805264"/>
            <a:ext cx="66198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05064"/>
            <a:ext cx="79533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412776"/>
            <a:ext cx="63817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2132856"/>
            <a:ext cx="64389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superset of all one could think of…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Device-specific driver need not implement all…</a:t>
            </a:r>
          </a:p>
          <a:p>
            <a:pPr lvl="1"/>
            <a:r>
              <a:rPr lang="en-US" dirty="0" smtClean="0"/>
              <a:t>…but if it does, it would automatically comply with the “</a:t>
            </a:r>
            <a:r>
              <a:rPr lang="en-US" i="1" dirty="0" smtClean="0"/>
              <a:t>standard</a:t>
            </a:r>
            <a:r>
              <a:rPr lang="en-US" dirty="0" smtClean="0"/>
              <a:t>”.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DAQ functions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Spring 2013 EPICS Collaboration Meeting</a:t>
            </a:r>
            <a:endParaRPr lang="sl-SI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1230">
            <a:off x="1733593" y="1508703"/>
            <a:ext cx="6480720" cy="4046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13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General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Device information</a:t>
            </a:r>
          </a:p>
          <a:p>
            <a:pPr lvl="1"/>
            <a:r>
              <a:rPr lang="en-US" dirty="0" smtClean="0"/>
              <a:t>Device/channel state</a:t>
            </a:r>
          </a:p>
          <a:p>
            <a:pPr lvl="1"/>
            <a:r>
              <a:rPr lang="en-US" dirty="0" smtClean="0"/>
              <a:t>Executing self-tests</a:t>
            </a:r>
          </a:p>
          <a:p>
            <a:pPr lvl="1"/>
            <a:r>
              <a:rPr lang="en-US" dirty="0" smtClean="0"/>
              <a:t>Firmware update (including checksum &amp; compatibility checks)</a:t>
            </a:r>
          </a:p>
          <a:p>
            <a:r>
              <a:rPr lang="en-US" dirty="0" smtClean="0"/>
              <a:t>Clock settings</a:t>
            </a:r>
          </a:p>
          <a:p>
            <a:pPr lvl="1"/>
            <a:r>
              <a:rPr lang="en-US" dirty="0" smtClean="0"/>
              <a:t>Sample rate</a:t>
            </a:r>
          </a:p>
          <a:p>
            <a:pPr lvl="1"/>
            <a:r>
              <a:rPr lang="en-US" dirty="0" smtClean="0"/>
              <a:t>Clock multiplier</a:t>
            </a:r>
          </a:p>
          <a:p>
            <a:pPr lvl="1"/>
            <a:r>
              <a:rPr lang="en-US" dirty="0" smtClean="0"/>
              <a:t>Clock source</a:t>
            </a:r>
          </a:p>
          <a:p>
            <a:r>
              <a:rPr lang="en-US" dirty="0" smtClean="0"/>
              <a:t>Triggering</a:t>
            </a:r>
          </a:p>
          <a:p>
            <a:pPr lvl="1"/>
            <a:r>
              <a:rPr lang="sl-SI" dirty="0" smtClean="0"/>
              <a:t>Trigger condition</a:t>
            </a:r>
            <a:r>
              <a:rPr lang="en-US" dirty="0" smtClean="0"/>
              <a:t> (including “soft trigger” – “now”)</a:t>
            </a:r>
            <a:endParaRPr lang="sl-SI" dirty="0" smtClean="0"/>
          </a:p>
          <a:p>
            <a:pPr lvl="1"/>
            <a:r>
              <a:rPr lang="sl-SI" dirty="0" smtClean="0"/>
              <a:t>Trigger dela</a:t>
            </a:r>
            <a:r>
              <a:rPr lang="en-US" dirty="0" smtClean="0"/>
              <a:t>y (negative – pre-trigger)</a:t>
            </a:r>
          </a:p>
          <a:p>
            <a:endParaRPr lang="sl-SI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DAQ functions</a:t>
            </a:r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14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1075"/>
            <a:ext cx="3970784" cy="5400675"/>
          </a:xfrm>
        </p:spPr>
        <p:txBody>
          <a:bodyPr/>
          <a:lstStyle/>
          <a:p>
            <a:r>
              <a:rPr lang="en-US" dirty="0" smtClean="0"/>
              <a:t>Filtering (FIR, IIR)</a:t>
            </a:r>
          </a:p>
          <a:p>
            <a:r>
              <a:rPr lang="en-US" dirty="0" smtClean="0"/>
              <a:t>Unit conversion</a:t>
            </a:r>
          </a:p>
          <a:p>
            <a:pPr lvl="1"/>
            <a:r>
              <a:rPr lang="en-US" dirty="0" smtClean="0"/>
              <a:t>Piece-wise cubic </a:t>
            </a:r>
            <a:r>
              <a:rPr lang="en-US" dirty="0" err="1" smtClean="0"/>
              <a:t>splines</a:t>
            </a:r>
            <a:endParaRPr lang="en-US" dirty="0" smtClean="0"/>
          </a:p>
          <a:p>
            <a:pPr lvl="1"/>
            <a:r>
              <a:rPr lang="en-US" dirty="0" smtClean="0"/>
              <a:t>Settable at run-time (double waveforms)</a:t>
            </a:r>
          </a:p>
          <a:p>
            <a:r>
              <a:rPr lang="en-US" dirty="0" smtClean="0"/>
              <a:t>Signal generation</a:t>
            </a:r>
          </a:p>
          <a:p>
            <a:pPr lvl="1"/>
            <a:r>
              <a:rPr lang="en-US" dirty="0" smtClean="0"/>
              <a:t>Piece-wise </a:t>
            </a:r>
            <a:r>
              <a:rPr lang="en-US" dirty="0" smtClean="0"/>
              <a:t>cubic </a:t>
            </a:r>
            <a:r>
              <a:rPr lang="en-US" dirty="0" err="1" smtClean="0"/>
              <a:t>splines</a:t>
            </a:r>
            <a:endParaRPr lang="en-US" dirty="0" smtClean="0"/>
          </a:p>
          <a:p>
            <a:pPr lvl="1"/>
            <a:r>
              <a:rPr lang="en-US" dirty="0" smtClean="0"/>
              <a:t>Sine, wave, pulse, ….</a:t>
            </a:r>
          </a:p>
          <a:p>
            <a:r>
              <a:rPr lang="en-US" dirty="0" smtClean="0"/>
              <a:t>Fourier transforms</a:t>
            </a:r>
          </a:p>
          <a:p>
            <a:r>
              <a:rPr lang="en-US" dirty="0" smtClean="0"/>
              <a:t>Streaming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DAQ functions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268760"/>
            <a:ext cx="4132335" cy="291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15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Logical “events”</a:t>
            </a:r>
          </a:p>
          <a:p>
            <a:pPr lvl="1"/>
            <a:r>
              <a:rPr lang="en-US" dirty="0" smtClean="0"/>
              <a:t>Something that happens on some </a:t>
            </a:r>
            <a:r>
              <a:rPr lang="sl-SI" dirty="0" smtClean="0"/>
              <a:t>timing device</a:t>
            </a:r>
            <a:r>
              <a:rPr lang="en-US" dirty="0" smtClean="0"/>
              <a:t>’s terminal</a:t>
            </a:r>
          </a:p>
          <a:p>
            <a:pPr lvl="1"/>
            <a:r>
              <a:rPr lang="en-US" dirty="0" smtClean="0"/>
              <a:t>Function-oriented</a:t>
            </a:r>
          </a:p>
          <a:p>
            <a:pPr lvl="1"/>
            <a:r>
              <a:rPr lang="en-US" dirty="0" err="1" smtClean="0"/>
              <a:t>Timestamped</a:t>
            </a:r>
            <a:r>
              <a:rPr lang="en-US" dirty="0" smtClean="0"/>
              <a:t> by the timing board</a:t>
            </a:r>
          </a:p>
          <a:p>
            <a:pPr lvl="1"/>
            <a:r>
              <a:rPr lang="en-US" dirty="0" smtClean="0"/>
              <a:t>Standardized way to control event timings (origin, delay, width, duty cycle, end time)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devices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Spring 2013 EPICS Collaboration Meeting</a:t>
            </a:r>
            <a:endParaRPr lang="sl-SI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429000"/>
            <a:ext cx="5773477" cy="3141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16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Area Detector</a:t>
            </a:r>
            <a:r>
              <a:rPr lang="sl-SI" dirty="0" smtClean="0"/>
              <a:t>...</a:t>
            </a:r>
          </a:p>
          <a:p>
            <a:pPr lvl="1"/>
            <a:r>
              <a:rPr lang="sl-SI" dirty="0" smtClean="0"/>
              <a:t>Advice</a:t>
            </a:r>
            <a:r>
              <a:rPr lang="en-US" dirty="0" smtClean="0"/>
              <a:t>: </a:t>
            </a:r>
            <a:r>
              <a:rPr lang="sl-SI" i="1" dirty="0" smtClean="0"/>
              <a:t>If in doubt, use Area Detector</a:t>
            </a:r>
            <a:endParaRPr lang="en-US" i="1" dirty="0" smtClean="0"/>
          </a:p>
          <a:p>
            <a:r>
              <a:rPr lang="en-US" dirty="0" smtClean="0"/>
              <a:t>Can use Area Detector </a:t>
            </a:r>
            <a:r>
              <a:rPr lang="en-US" dirty="0" err="1" smtClean="0"/>
              <a:t>plugins</a:t>
            </a:r>
            <a:endParaRPr lang="en-US" dirty="0" smtClean="0"/>
          </a:p>
          <a:p>
            <a:r>
              <a:rPr lang="en-US" dirty="0" smtClean="0"/>
              <a:t>Advantage of NDS imaging devices:</a:t>
            </a:r>
          </a:p>
          <a:p>
            <a:pPr lvl="1"/>
            <a:r>
              <a:rPr lang="en-US" dirty="0" smtClean="0"/>
              <a:t>NDS devices can talk </a:t>
            </a:r>
            <a:r>
              <a:rPr lang="en-US" dirty="0" err="1" smtClean="0"/>
              <a:t>directy</a:t>
            </a:r>
            <a:r>
              <a:rPr lang="sl-SI" dirty="0" smtClean="0"/>
              <a:t> with each other</a:t>
            </a:r>
            <a:endParaRPr lang="en-US" dirty="0" smtClean="0"/>
          </a:p>
          <a:p>
            <a:pPr lvl="1"/>
            <a:r>
              <a:rPr lang="en-US" dirty="0" smtClean="0"/>
              <a:t>E.g., high-performance streaming of images </a:t>
            </a:r>
            <a:r>
              <a:rPr lang="en-US" dirty="0" err="1" smtClean="0"/>
              <a:t>timestamped</a:t>
            </a:r>
            <a:r>
              <a:rPr lang="en-US" dirty="0" smtClean="0"/>
              <a:t> with a </a:t>
            </a:r>
            <a:r>
              <a:rPr lang="sl-SI" dirty="0" smtClean="0"/>
              <a:t>NDS timing device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Imaging devices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17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NDS 2.2 was released in April</a:t>
            </a:r>
          </a:p>
          <a:p>
            <a:pPr lvl="1"/>
            <a:r>
              <a:rPr lang="en-US" dirty="0" smtClean="0"/>
              <a:t>Support for timing devices</a:t>
            </a:r>
          </a:p>
          <a:p>
            <a:r>
              <a:rPr lang="en-US" dirty="0" smtClean="0"/>
              <a:t>Currently used only by ITER diagnostics</a:t>
            </a:r>
            <a:endParaRPr lang="en-US" dirty="0" smtClean="0"/>
          </a:p>
          <a:p>
            <a:r>
              <a:rPr lang="en-US" dirty="0" smtClean="0"/>
              <a:t>Considering to be used for ESS</a:t>
            </a:r>
          </a:p>
          <a:p>
            <a:pPr lvl="1"/>
            <a:r>
              <a:rPr lang="en-US" dirty="0" smtClean="0"/>
              <a:t>Struck 8300 DAQ</a:t>
            </a:r>
          </a:p>
          <a:p>
            <a:pPr lvl="1"/>
            <a:r>
              <a:rPr lang="en-US" dirty="0" smtClean="0"/>
              <a:t>MRF-based event receiver</a:t>
            </a:r>
            <a:endParaRPr lang="en-US" dirty="0" smtClean="0"/>
          </a:p>
          <a:p>
            <a:r>
              <a:rPr lang="en-US" dirty="0" smtClean="0"/>
              <a:t>E-mail support process in place</a:t>
            </a:r>
          </a:p>
          <a:p>
            <a:r>
              <a:rPr lang="en-US" dirty="0" smtClean="0"/>
              <a:t>Roadmap:</a:t>
            </a:r>
          </a:p>
          <a:p>
            <a:pPr lvl="1"/>
            <a:r>
              <a:rPr lang="en-US" dirty="0" smtClean="0"/>
              <a:t>Software support for FFT</a:t>
            </a:r>
          </a:p>
          <a:p>
            <a:pPr lvl="1"/>
            <a:r>
              <a:rPr lang="en-US" dirty="0" smtClean="0"/>
              <a:t>Automated tests</a:t>
            </a:r>
          </a:p>
          <a:p>
            <a:pPr lvl="1"/>
            <a:r>
              <a:rPr lang="en-US" dirty="0" smtClean="0"/>
              <a:t>Support for threading (lifecycle management, real-time settings, synchronization, timers, file descriptor polling, …)</a:t>
            </a:r>
          </a:p>
          <a:p>
            <a:pPr lvl="1"/>
            <a:r>
              <a:rPr lang="en-US" dirty="0" smtClean="0"/>
              <a:t>CSS screen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Status &amp; Roadmap</a:t>
            </a:r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Spring 2013 EPICS Collaboration Meeting</a:t>
            </a:r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18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5888"/>
            <a:ext cx="6347048" cy="792162"/>
          </a:xfrm>
        </p:spPr>
        <p:txBody>
          <a:bodyPr/>
          <a:lstStyle/>
          <a:p>
            <a:r>
              <a:rPr lang="en-US" dirty="0" smtClean="0"/>
              <a:t>B</a:t>
            </a:r>
            <a:r>
              <a:rPr lang="sl-SI" dirty="0" smtClean="0"/>
              <a:t>oards</a:t>
            </a:r>
            <a:r>
              <a:rPr lang="en-US" dirty="0" smtClean="0"/>
              <a:t> </a:t>
            </a:r>
            <a:r>
              <a:rPr lang="en-US" dirty="0" smtClean="0"/>
              <a:t>(planned </a:t>
            </a:r>
            <a:r>
              <a:rPr lang="en-US" dirty="0" smtClean="0"/>
              <a:t>to </a:t>
            </a:r>
            <a:r>
              <a:rPr lang="en-US" dirty="0" smtClean="0"/>
              <a:t>be) </a:t>
            </a:r>
            <a:r>
              <a:rPr lang="en-US" dirty="0" smtClean="0"/>
              <a:t>supported</a:t>
            </a:r>
            <a:endParaRPr lang="sl-S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11560" y="2060848"/>
          <a:ext cx="796849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0066"/>
                <a:gridCol w="3888432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Board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Developer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0" dirty="0">
                          <a:latin typeface="+mj-lt"/>
                          <a:ea typeface="平成明朝"/>
                        </a:rPr>
                        <a:t>ADC12500</a:t>
                      </a:r>
                      <a:endParaRPr lang="sl-SI" sz="1200" b="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0" dirty="0" smtClean="0">
                          <a:latin typeface="+mj-lt"/>
                          <a:ea typeface="平成明朝"/>
                        </a:rPr>
                        <a:t>RF-DA</a:t>
                      </a:r>
                      <a:r>
                        <a:rPr lang="en-GB" sz="1200" b="0" baseline="0" dirty="0" smtClean="0">
                          <a:latin typeface="+mj-lt"/>
                          <a:ea typeface="平成明朝"/>
                        </a:rPr>
                        <a:t> (ITER)</a:t>
                      </a:r>
                      <a:endParaRPr lang="sl-SI" sz="1200" b="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latin typeface="+mj-lt"/>
                          <a:ea typeface="平成明朝"/>
                        </a:rPr>
                        <a:t>Struck SIS8300 (MTCA.4)</a:t>
                      </a:r>
                      <a:endParaRPr lang="sl-SI" sz="120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latin typeface="+mj-lt"/>
                          <a:ea typeface="平成明朝"/>
                        </a:rPr>
                        <a:t>ATOS, </a:t>
                      </a:r>
                      <a:r>
                        <a:rPr lang="en-GB" sz="1200" dirty="0" err="1" smtClean="0">
                          <a:latin typeface="+mj-lt"/>
                          <a:ea typeface="平成明朝"/>
                        </a:rPr>
                        <a:t>Alceli</a:t>
                      </a:r>
                      <a:r>
                        <a:rPr lang="en-GB" sz="1200" dirty="0" smtClean="0">
                          <a:latin typeface="+mj-lt"/>
                          <a:ea typeface="平成明朝"/>
                        </a:rPr>
                        <a:t> (ITER, ESS, DESY)</a:t>
                      </a:r>
                      <a:endParaRPr lang="sl-SI" sz="120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latin typeface="+mj-lt"/>
                          <a:ea typeface="平成明朝"/>
                        </a:rPr>
                        <a:t>TEWS TAMC641</a:t>
                      </a:r>
                      <a:endParaRPr lang="sl-SI" sz="120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latin typeface="+mj-lt"/>
                          <a:ea typeface="平成明朝"/>
                        </a:rPr>
                        <a:t>DMCS (ITER)</a:t>
                      </a:r>
                      <a:endParaRPr lang="sl-SI" sz="120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latin typeface="+mj-lt"/>
                          <a:ea typeface="平成明朝"/>
                        </a:rPr>
                        <a:t>NI PXI-6682 and NI PXI-6683</a:t>
                      </a:r>
                      <a:endParaRPr lang="sl-SI" sz="120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latin typeface="+mj-lt"/>
                          <a:ea typeface="平成明朝"/>
                        </a:rPr>
                        <a:t>NI (ITER)</a:t>
                      </a:r>
                      <a:endParaRPr lang="sl-SI" sz="120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latin typeface="+mj-lt"/>
                          <a:ea typeface="平成明朝"/>
                        </a:rPr>
                        <a:t>PTM-DAMC-1588-10 (MTCA.4 timing)</a:t>
                      </a:r>
                      <a:endParaRPr lang="sl-SI" sz="120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latin typeface="+mj-lt"/>
                          <a:ea typeface="平成明朝"/>
                        </a:rPr>
                        <a:t>ITER, </a:t>
                      </a:r>
                      <a:r>
                        <a:rPr lang="en-GB" sz="1200" dirty="0" smtClean="0">
                          <a:latin typeface="+mj-lt"/>
                          <a:ea typeface="平成明朝"/>
                        </a:rPr>
                        <a:t>DMCS (ITER)</a:t>
                      </a:r>
                      <a:endParaRPr lang="sl-SI" sz="120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latin typeface="+mj-lt"/>
                          <a:ea typeface="平成明朝"/>
                        </a:rPr>
                        <a:t>ATX-AMC-PTP (ATCA timing)</a:t>
                      </a:r>
                      <a:endParaRPr lang="sl-SI" sz="120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latin typeface="+mj-lt"/>
                          <a:ea typeface="平成明朝"/>
                        </a:rPr>
                        <a:t>ITER, </a:t>
                      </a:r>
                      <a:r>
                        <a:rPr lang="en-GB" sz="1200" dirty="0" smtClean="0">
                          <a:latin typeface="+mj-lt"/>
                          <a:ea typeface="平成明朝"/>
                        </a:rPr>
                        <a:t>IPFN (ITER)</a:t>
                      </a:r>
                      <a:endParaRPr lang="sl-SI" sz="120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latin typeface="+mj-lt"/>
                          <a:ea typeface="平成明朝"/>
                        </a:rPr>
                        <a:t>ATCA-IO-PROCESSOR (32-channel DAQ)</a:t>
                      </a:r>
                      <a:endParaRPr lang="sl-SI" sz="120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latin typeface="+mj-lt"/>
                          <a:ea typeface="平成明朝"/>
                        </a:rPr>
                        <a:t>IPFN (ITER)</a:t>
                      </a:r>
                      <a:endParaRPr lang="sl-SI" sz="120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latin typeface="+mj-lt"/>
                          <a:ea typeface="平成明朝"/>
                        </a:rPr>
                        <a:t>ADQ412-3G (MTCA.4 and </a:t>
                      </a:r>
                      <a:r>
                        <a:rPr lang="en-GB" sz="1200" dirty="0" err="1">
                          <a:latin typeface="+mj-lt"/>
                          <a:ea typeface="平成明朝"/>
                        </a:rPr>
                        <a:t>PXIe</a:t>
                      </a:r>
                      <a:r>
                        <a:rPr lang="en-GB" sz="1200" dirty="0">
                          <a:latin typeface="+mj-lt"/>
                          <a:ea typeface="平成明朝"/>
                        </a:rPr>
                        <a:t>, 4 channel 1.8GS/s ADC)</a:t>
                      </a:r>
                      <a:endParaRPr lang="sl-SI" sz="120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latin typeface="+mj-lt"/>
                          <a:ea typeface="平成明朝"/>
                        </a:rPr>
                        <a:t>IPFN (ITER)</a:t>
                      </a:r>
                      <a:endParaRPr lang="sl-SI" sz="120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平成明朝"/>
                        </a:rPr>
                        <a:t>Microresearch</a:t>
                      </a:r>
                      <a:r>
                        <a:rPr lang="en-US" sz="1200" dirty="0" smtClean="0">
                          <a:latin typeface="+mj-lt"/>
                          <a:ea typeface="平成明朝"/>
                        </a:rPr>
                        <a:t> Finland Timing Receiver</a:t>
                      </a:r>
                      <a:endParaRPr lang="sl-SI" sz="120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latin typeface="+mj-lt"/>
                          <a:ea typeface="平成明朝"/>
                        </a:rPr>
                        <a:t>Cosylab</a:t>
                      </a:r>
                      <a:r>
                        <a:rPr lang="en-US" sz="1200" baseline="0" dirty="0" smtClean="0">
                          <a:latin typeface="+mj-lt"/>
                          <a:ea typeface="平成明朝"/>
                        </a:rPr>
                        <a:t> (</a:t>
                      </a:r>
                      <a:r>
                        <a:rPr lang="en-US" sz="1200" dirty="0" smtClean="0">
                          <a:latin typeface="+mj-lt"/>
                          <a:ea typeface="平成明朝"/>
                        </a:rPr>
                        <a:t>ESS)</a:t>
                      </a:r>
                      <a:endParaRPr lang="sl-SI" sz="1200" dirty="0">
                        <a:latin typeface="+mj-lt"/>
                        <a:ea typeface="平成明朝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Spring 2013 EPICS Collaboration Meeting</a:t>
            </a:r>
            <a:endParaRPr lang="sl-S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19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endParaRPr lang="en-US" dirty="0" smtClean="0"/>
          </a:p>
          <a:p>
            <a:r>
              <a:rPr lang="en-US" dirty="0" smtClean="0"/>
              <a:t>Architecture</a:t>
            </a:r>
          </a:p>
          <a:p>
            <a:endParaRPr lang="en-US" dirty="0" smtClean="0"/>
          </a:p>
          <a:p>
            <a:r>
              <a:rPr lang="en-US" dirty="0" smtClean="0"/>
              <a:t>Data acquisition functionality</a:t>
            </a:r>
          </a:p>
          <a:p>
            <a:endParaRPr lang="en-US" dirty="0" smtClean="0"/>
          </a:p>
          <a:p>
            <a:r>
              <a:rPr lang="en-US" dirty="0" smtClean="0"/>
              <a:t>Other uses</a:t>
            </a:r>
          </a:p>
          <a:p>
            <a:pPr lvl="1"/>
            <a:r>
              <a:rPr lang="en-US" dirty="0" smtClean="0"/>
              <a:t>Image acquisition</a:t>
            </a:r>
          </a:p>
          <a:p>
            <a:pPr lvl="1"/>
            <a:r>
              <a:rPr lang="en-US" dirty="0" smtClean="0"/>
              <a:t>Signal generation</a:t>
            </a:r>
          </a:p>
          <a:p>
            <a:pPr lvl="1"/>
            <a:r>
              <a:rPr lang="en-US" dirty="0" smtClean="0"/>
              <a:t>Timing receivers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Status &amp; roadmap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Spring 2013 EPICS Collaboration Meeting</a:t>
            </a:r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6058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685"/>
            <a:ext cx="8229600" cy="5400675"/>
          </a:xfrm>
        </p:spPr>
        <p:txBody>
          <a:bodyPr>
            <a:normAutofit/>
          </a:bodyPr>
          <a:lstStyle/>
          <a:p>
            <a:r>
              <a:rPr lang="en-US" dirty="0" smtClean="0"/>
              <a:t>Got a DAQ device to support?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We can give:</a:t>
            </a:r>
          </a:p>
          <a:p>
            <a:pPr lvl="2"/>
            <a:r>
              <a:rPr lang="en-US" dirty="0" smtClean="0"/>
              <a:t>sources &amp; docs</a:t>
            </a:r>
          </a:p>
          <a:p>
            <a:pPr lvl="2"/>
            <a:r>
              <a:rPr lang="en-US" dirty="0" smtClean="0"/>
              <a:t>offer support</a:t>
            </a:r>
          </a:p>
          <a:p>
            <a:pPr lvl="2"/>
            <a:r>
              <a:rPr lang="en-US" dirty="0" smtClean="0"/>
              <a:t>guidance / design advice</a:t>
            </a:r>
          </a:p>
          <a:p>
            <a:pPr lvl="2"/>
            <a:r>
              <a:rPr lang="en-US" dirty="0" smtClean="0"/>
              <a:t>and also implementation &amp; QA</a:t>
            </a:r>
          </a:p>
          <a:p>
            <a:pPr lvl="2"/>
            <a:endParaRPr lang="en-US" dirty="0" smtClean="0"/>
          </a:p>
          <a:p>
            <a:pPr lvl="1"/>
            <a:r>
              <a:rPr lang="en-US" dirty="0"/>
              <a:t>Send e-mail to </a:t>
            </a:r>
            <a:r>
              <a:rPr lang="en-US" dirty="0">
                <a:hlinkClick r:id="rId2"/>
              </a:rPr>
              <a:t>klemen.zagar@cosylab.com</a:t>
            </a:r>
            <a:r>
              <a:rPr lang="en-US" dirty="0"/>
              <a:t>.</a:t>
            </a:r>
          </a:p>
          <a:p>
            <a:pPr lvl="2"/>
            <a:endParaRPr lang="en-US" dirty="0"/>
          </a:p>
          <a:p>
            <a:r>
              <a:rPr lang="en-US" dirty="0" smtClean="0"/>
              <a:t>Use cases welcome, too!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Interested?</a:t>
            </a:r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Spring 2013 EPICS Collaboration Meeting</a:t>
            </a:r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20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65400"/>
            <a:ext cx="5218112" cy="1830388"/>
          </a:xfrm>
        </p:spPr>
        <p:txBody>
          <a:bodyPr rtlCol="0" anchor="b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 smtClean="0"/>
              <a:t>Thank you</a:t>
            </a:r>
            <a:endParaRPr lang="sl-S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acquisition devices have a lot in common:</a:t>
            </a:r>
          </a:p>
          <a:p>
            <a:pPr lvl="1"/>
            <a:r>
              <a:rPr lang="en-US" dirty="0" smtClean="0"/>
              <a:t>Acquire a </a:t>
            </a:r>
            <a:r>
              <a:rPr lang="en-US" dirty="0" smtClean="0"/>
              <a:t>sample/waveform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Sampling rate.</a:t>
            </a:r>
          </a:p>
          <a:p>
            <a:pPr lvl="1"/>
            <a:r>
              <a:rPr lang="en-US" dirty="0" smtClean="0"/>
              <a:t>Triggering conditions.</a:t>
            </a:r>
          </a:p>
          <a:p>
            <a:pPr lvl="1"/>
            <a:r>
              <a:rPr lang="en-US" dirty="0" smtClean="0"/>
              <a:t>Unit conversion…</a:t>
            </a:r>
            <a:endParaRPr lang="en-US" dirty="0" smtClean="0"/>
          </a:p>
          <a:p>
            <a:r>
              <a:rPr lang="en-US" dirty="0" smtClean="0"/>
              <a:t>ITER diagnostics:</a:t>
            </a:r>
            <a:br>
              <a:rPr lang="en-US" dirty="0" smtClean="0"/>
            </a:br>
            <a:r>
              <a:rPr lang="en-US" i="1" dirty="0" smtClean="0"/>
              <a:t>Could the interface for accessing and configuring common functionality be somehow standardized?</a:t>
            </a:r>
          </a:p>
          <a:p>
            <a:pPr lvl="1"/>
            <a:r>
              <a:rPr lang="en-US" dirty="0" smtClean="0"/>
              <a:t>At level of EPICS PVs</a:t>
            </a:r>
            <a:r>
              <a:rPr lang="en-US" dirty="0" smtClean="0"/>
              <a:t>?</a:t>
            </a:r>
          </a:p>
          <a:p>
            <a:r>
              <a:rPr lang="en-US" dirty="0" smtClean="0"/>
              <a:t>Benefits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Write “high-level” applications and interchange DAQ devices.</a:t>
            </a:r>
          </a:p>
          <a:p>
            <a:pPr lvl="1"/>
            <a:r>
              <a:rPr lang="en-US" dirty="0" smtClean="0"/>
              <a:t>Operate DAQ devices in the same way (reset, firmware update, trigger configuration, …)</a:t>
            </a:r>
          </a:p>
          <a:p>
            <a:pPr lvl="1"/>
            <a:r>
              <a:rPr lang="en-US" dirty="0" smtClean="0"/>
              <a:t>Specify functionality by ticking what needs to be supported, rather than writing a spec for every DAQ device.</a:t>
            </a:r>
          </a:p>
          <a:p>
            <a:pPr lvl="1"/>
            <a:r>
              <a:rPr lang="en-US" dirty="0" smtClean="0"/>
              <a:t>Reusable automated tests.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Spring 2013 EPICS Collaboration Meeting</a:t>
            </a:r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653"/>
            <a:ext cx="8229600" cy="5400675"/>
          </a:xfrm>
        </p:spPr>
        <p:txBody>
          <a:bodyPr>
            <a:normAutofit/>
          </a:bodyPr>
          <a:lstStyle/>
          <a:p>
            <a:r>
              <a:rPr lang="en-US" dirty="0" smtClean="0"/>
              <a:t>EPICS base already pre-defines a very useful collection of records (</a:t>
            </a:r>
            <a:r>
              <a:rPr lang="en-US" dirty="0" err="1" smtClean="0"/>
              <a:t>ai</a:t>
            </a:r>
            <a:r>
              <a:rPr lang="en-US" dirty="0" smtClean="0"/>
              <a:t>, </a:t>
            </a:r>
            <a:r>
              <a:rPr lang="en-US" dirty="0" err="1" smtClean="0"/>
              <a:t>ao</a:t>
            </a:r>
            <a:r>
              <a:rPr lang="en-US" dirty="0" smtClean="0"/>
              <a:t>, </a:t>
            </a:r>
            <a:r>
              <a:rPr lang="en-US" dirty="0" err="1" smtClean="0"/>
              <a:t>mbbi</a:t>
            </a:r>
            <a:r>
              <a:rPr lang="en-US" dirty="0" smtClean="0"/>
              <a:t>, …, motor record).</a:t>
            </a:r>
          </a:p>
          <a:p>
            <a:endParaRPr lang="en-US" dirty="0" smtClean="0"/>
          </a:p>
          <a:p>
            <a:r>
              <a:rPr lang="en-US" dirty="0" smtClean="0"/>
              <a:t>Generic Transient Recorder (GTR):</a:t>
            </a:r>
          </a:p>
          <a:p>
            <a:pPr lvl="1"/>
            <a:r>
              <a:rPr lang="sl-SI" dirty="0">
                <a:hlinkClick r:id="rId2"/>
              </a:rPr>
              <a:t>http://www.aps.anl.gov/epics/modules/analog/gtr/</a:t>
            </a:r>
            <a:endParaRPr lang="en-US" dirty="0" smtClean="0"/>
          </a:p>
          <a:p>
            <a:pPr lvl="1"/>
            <a:r>
              <a:rPr lang="en-US" dirty="0" smtClean="0"/>
              <a:t>Clock, trigger (incl. pre-trigger and soft trigger), multiple events, number of samples.</a:t>
            </a:r>
            <a:endParaRPr lang="en-US" dirty="0"/>
          </a:p>
          <a:p>
            <a:pPr lvl="1"/>
            <a:r>
              <a:rPr lang="en-US" dirty="0" smtClean="0"/>
              <a:t>MEDM screen.</a:t>
            </a:r>
          </a:p>
          <a:p>
            <a:endParaRPr lang="en-US" dirty="0" smtClean="0"/>
          </a:p>
          <a:p>
            <a:r>
              <a:rPr lang="en-US" dirty="0" err="1" smtClean="0"/>
              <a:t>AreaDetector</a:t>
            </a:r>
            <a:r>
              <a:rPr lang="en-US" dirty="0" smtClean="0"/>
              <a:t>:</a:t>
            </a:r>
          </a:p>
          <a:p>
            <a:pPr lvl="1"/>
            <a:r>
              <a:rPr lang="sl-SI" dirty="0">
                <a:hlinkClick r:id="rId3"/>
              </a:rPr>
              <a:t>http://</a:t>
            </a:r>
            <a:r>
              <a:rPr lang="sl-SI" dirty="0" smtClean="0">
                <a:hlinkClick r:id="rId3"/>
              </a:rPr>
              <a:t>cars9.uchicago.edu/software/epics/areaDetector.html</a:t>
            </a:r>
            <a:endParaRPr lang="en-US" dirty="0" smtClean="0"/>
          </a:p>
          <a:p>
            <a:pPr lvl="1"/>
            <a:r>
              <a:rPr lang="en-US" dirty="0" smtClean="0"/>
              <a:t>Settings, image, image processing </a:t>
            </a:r>
            <a:r>
              <a:rPr lang="en-US" dirty="0" err="1" smtClean="0"/>
              <a:t>plugins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 is by no means new…</a:t>
            </a:r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1075"/>
            <a:ext cx="5050904" cy="5400675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Nominal </a:t>
            </a:r>
            <a:r>
              <a:rPr lang="en-US" b="1" i="1" dirty="0" smtClean="0"/>
              <a:t>Device </a:t>
            </a:r>
            <a:r>
              <a:rPr lang="en-US" b="1" i="1" dirty="0" smtClean="0"/>
              <a:t>Support </a:t>
            </a:r>
            <a:r>
              <a:rPr lang="en-US" dirty="0" smtClean="0"/>
              <a:t>(NDS)</a:t>
            </a:r>
          </a:p>
          <a:p>
            <a:pPr lvl="1"/>
            <a:r>
              <a:rPr lang="en-US" dirty="0" smtClean="0"/>
              <a:t>A C++ “base class” from which device-specific drivers are to be derived</a:t>
            </a:r>
          </a:p>
          <a:p>
            <a:pPr lvl="1"/>
            <a:r>
              <a:rPr lang="en-US" dirty="0" smtClean="0"/>
              <a:t>Templates</a:t>
            </a:r>
          </a:p>
          <a:p>
            <a:pPr lvl="2"/>
            <a:r>
              <a:rPr lang="en-US" dirty="0" smtClean="0"/>
              <a:t>makeBaseApp.pl</a:t>
            </a:r>
          </a:p>
          <a:p>
            <a:pPr lvl="2"/>
            <a:r>
              <a:rPr lang="en-US" dirty="0" smtClean="0"/>
              <a:t>EPICS database</a:t>
            </a:r>
            <a:endParaRPr lang="en-US" dirty="0" smtClean="0"/>
          </a:p>
          <a:p>
            <a:pPr lvl="2"/>
            <a:r>
              <a:rPr lang="en-US" dirty="0" smtClean="0"/>
              <a:t>Example device driver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2"/>
            <a:r>
              <a:rPr lang="en-US" dirty="0" smtClean="0"/>
              <a:t>User’s manual</a:t>
            </a:r>
          </a:p>
          <a:p>
            <a:pPr lvl="2"/>
            <a:r>
              <a:rPr lang="en-US" dirty="0" smtClean="0"/>
              <a:t>Test plan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Based on the C++</a:t>
            </a:r>
            <a:br>
              <a:rPr lang="en-US" dirty="0" smtClean="0"/>
            </a:br>
            <a:r>
              <a:rPr lang="en-US" i="1" dirty="0" err="1" smtClean="0"/>
              <a:t>asynPortDriver</a:t>
            </a:r>
            <a:endParaRPr lang="sl-SI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NDS a</a:t>
            </a:r>
            <a:r>
              <a:rPr lang="en-US" dirty="0" smtClean="0"/>
              <a:t>rchitecture</a:t>
            </a: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204864"/>
            <a:ext cx="4483933" cy="448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Spring 2013 EPICS Collaboration Meeting</a:t>
            </a:r>
            <a:endParaRPr lang="sl-S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(user’s manual)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13385">
            <a:off x="1619672" y="1484784"/>
            <a:ext cx="6629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(test plan)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 EPICS Collaboration Meeting</a:t>
            </a:r>
            <a:endParaRPr lang="sl-SI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75222">
            <a:off x="1691680" y="1268760"/>
            <a:ext cx="6143625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These are base classes, likely to be extended/</a:t>
            </a:r>
            <a:r>
              <a:rPr lang="en-US" dirty="0" err="1" smtClean="0"/>
              <a:t>overriden</a:t>
            </a:r>
            <a:r>
              <a:rPr lang="en-US" dirty="0" smtClean="0"/>
              <a:t> by device-specific driver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NDS classes</a:t>
            </a:r>
            <a:endParaRPr lang="sl-SI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l="1809" t="8282" r="1638" b="3374"/>
          <a:stretch>
            <a:fillRect/>
          </a:stretch>
        </p:blipFill>
        <p:spPr bwMode="auto">
          <a:xfrm>
            <a:off x="42522" y="1484784"/>
            <a:ext cx="9101478" cy="321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Spring 2013 EPICS Collaboration Meeting</a:t>
            </a:r>
            <a:endParaRPr lang="sl-S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NDS state machines</a:t>
            </a:r>
            <a:endParaRPr lang="sl-SI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l="2046" t="8884" r="2009" b="5923"/>
          <a:stretch>
            <a:fillRect/>
          </a:stretch>
        </p:blipFill>
        <p:spPr bwMode="auto">
          <a:xfrm>
            <a:off x="0" y="1340768"/>
            <a:ext cx="560589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/>
          <a:srcRect l="2388" t="11737" r="3465" b="7746"/>
          <a:stretch>
            <a:fillRect/>
          </a:stretch>
        </p:blipFill>
        <p:spPr bwMode="auto">
          <a:xfrm>
            <a:off x="3681095" y="4365104"/>
            <a:ext cx="5462905" cy="237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1043608" y="980728"/>
            <a:ext cx="3888432" cy="4320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Device-level state machine:</a:t>
            </a:r>
            <a:endParaRPr lang="sl-SI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499992" y="4005064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60363" marR="0" lvl="0" indent="-3603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SzTx/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Channel-level state machine: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Spring 2013 EPICS Collaboration Meeting</a:t>
            </a:r>
            <a:endParaRPr lang="sl-SI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BB5C58-8ADB-4576-BBB3-07D8E3EC1112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-CSL-Presentation">
  <a:themeElements>
    <a:clrScheme name="Custom 2">
      <a:dk1>
        <a:sysClr val="windowText" lastClr="000000"/>
      </a:dk1>
      <a:lt1>
        <a:sysClr val="window" lastClr="FFFFFF"/>
      </a:lt1>
      <a:dk2>
        <a:srgbClr val="EE2E24"/>
      </a:dk2>
      <a:lt2>
        <a:srgbClr val="A1A1A1"/>
      </a:lt2>
      <a:accent1>
        <a:srgbClr val="595959"/>
      </a:accent1>
      <a:accent2>
        <a:srgbClr val="A3140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SL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T-CSL-Presentation</Template>
  <TotalTime>221</TotalTime>
  <Words>851</Words>
  <Application>Microsoft Office PowerPoint</Application>
  <PresentationFormat>On-screen Show (4:3)</PresentationFormat>
  <Paragraphs>242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T-CSL-Presentation</vt:lpstr>
      <vt:lpstr>Extensions to the Asyn Driver for Data Acquisition</vt:lpstr>
      <vt:lpstr>Outline</vt:lpstr>
      <vt:lpstr>Motivation</vt:lpstr>
      <vt:lpstr>The idea is by no means new…</vt:lpstr>
      <vt:lpstr>NDS architecture</vt:lpstr>
      <vt:lpstr>Documentation (user’s manual)</vt:lpstr>
      <vt:lpstr>Documentation (test plan)</vt:lpstr>
      <vt:lpstr>NDS classes</vt:lpstr>
      <vt:lpstr>NDS state machines</vt:lpstr>
      <vt:lpstr>Implementing a device-specific driver</vt:lpstr>
      <vt:lpstr>Implementing a device-specific driver</vt:lpstr>
      <vt:lpstr>Implementing a device-specific driver</vt:lpstr>
      <vt:lpstr>DAQ functions</vt:lpstr>
      <vt:lpstr>DAQ functions</vt:lpstr>
      <vt:lpstr>DAQ functions</vt:lpstr>
      <vt:lpstr>Timing devices</vt:lpstr>
      <vt:lpstr>Imaging devices</vt:lpstr>
      <vt:lpstr>Status &amp; Roadmap</vt:lpstr>
      <vt:lpstr>Boards (planned to be) supported</vt:lpstr>
      <vt:lpstr>Interested?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Asyn Driver Extensions for Data Acquisition Devices</dc:title>
  <dc:creator>Klemen Žagar</dc:creator>
  <cp:lastModifiedBy>Klemen Žagar</cp:lastModifiedBy>
  <cp:revision>27</cp:revision>
  <dcterms:created xsi:type="dcterms:W3CDTF">2013-04-30T06:49:15Z</dcterms:created>
  <dcterms:modified xsi:type="dcterms:W3CDTF">2013-05-01T11:33:10Z</dcterms:modified>
</cp:coreProperties>
</file>